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7" r:id="rId3"/>
    <p:sldId id="288" r:id="rId4"/>
    <p:sldId id="289" r:id="rId5"/>
    <p:sldId id="274" r:id="rId6"/>
    <p:sldId id="277" r:id="rId7"/>
    <p:sldId id="275" r:id="rId8"/>
    <p:sldId id="276" r:id="rId9"/>
    <p:sldId id="258" r:id="rId10"/>
    <p:sldId id="262" r:id="rId11"/>
    <p:sldId id="261" r:id="rId12"/>
    <p:sldId id="263" r:id="rId13"/>
    <p:sldId id="264" r:id="rId14"/>
    <p:sldId id="265" r:id="rId15"/>
    <p:sldId id="266" r:id="rId16"/>
    <p:sldId id="267" r:id="rId17"/>
    <p:sldId id="273" r:id="rId18"/>
    <p:sldId id="268" r:id="rId19"/>
    <p:sldId id="269" r:id="rId20"/>
    <p:sldId id="270" r:id="rId21"/>
    <p:sldId id="271" r:id="rId22"/>
    <p:sldId id="272" r:id="rId23"/>
    <p:sldId id="283" r:id="rId24"/>
    <p:sldId id="284" r:id="rId25"/>
    <p:sldId id="285" r:id="rId26"/>
    <p:sldId id="286" r:id="rId27"/>
    <p:sldId id="278" r:id="rId28"/>
    <p:sldId id="279" r:id="rId29"/>
    <p:sldId id="280" r:id="rId30"/>
    <p:sldId id="282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 t="1" r="-1" b="56251"/>
          <a:stretch>
            <a:fillRect/>
          </a:stretch>
        </p:blipFill>
        <p:spPr bwMode="auto">
          <a:xfrm>
            <a:off x="-64" y="1285860"/>
            <a:ext cx="9144064" cy="3000396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43042" y="1357298"/>
          <a:ext cx="6072229" cy="1737360"/>
        </p:xfrm>
        <a:graphic>
          <a:graphicData uri="http://schemas.openxmlformats.org/drawingml/2006/table">
            <a:tbl>
              <a:tblPr/>
              <a:tblGrid>
                <a:gridCol w="6072229"/>
              </a:tblGrid>
              <a:tr h="1594484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rgbClr val="7030A0"/>
                          </a:solidFill>
                        </a:rPr>
                        <a:t>Проект на тему</a:t>
                      </a:r>
                    </a:p>
                    <a:p>
                      <a:pPr algn="ctr"/>
                      <a:r>
                        <a:rPr lang="ru-RU" sz="5400" b="1" dirty="0" smtClean="0">
                          <a:solidFill>
                            <a:srgbClr val="7030A0"/>
                          </a:solidFill>
                        </a:rPr>
                        <a:t>«День матери»</a:t>
                      </a:r>
                      <a:endParaRPr lang="ru-RU" sz="5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57620" y="3500438"/>
          <a:ext cx="4172158" cy="1188720"/>
        </p:xfrm>
        <a:graphic>
          <a:graphicData uri="http://schemas.openxmlformats.org/drawingml/2006/table">
            <a:tbl>
              <a:tblPr/>
              <a:tblGrid>
                <a:gridCol w="4172158"/>
              </a:tblGrid>
              <a:tr h="370389"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Выполнила:</a:t>
                      </a:r>
                    </a:p>
                    <a:p>
                      <a:r>
                        <a:rPr lang="ru-RU" dirty="0" smtClean="0"/>
                        <a:t>Воспитатель старшей группы №6</a:t>
                      </a:r>
                    </a:p>
                    <a:p>
                      <a:r>
                        <a:rPr lang="ru-RU" dirty="0" err="1" smtClean="0"/>
                        <a:t>Еровенкова</a:t>
                      </a:r>
                      <a:r>
                        <a:rPr lang="ru-RU" dirty="0" smtClean="0"/>
                        <a:t> Светлана Владимировна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 descr="C:\Users\User\Desktop\День МАТЕРИ ноябрь 2017г\DSC06407.JPG"/>
          <p:cNvPicPr>
            <a:picLocks noChangeAspect="1" noChangeArrowheads="1"/>
          </p:cNvPicPr>
          <p:nvPr/>
        </p:nvPicPr>
        <p:blipFill>
          <a:blip r:embed="rId3" cstate="print"/>
          <a:srcRect l="7440" t="4961" r="6996" b="10702"/>
          <a:stretch>
            <a:fillRect/>
          </a:stretch>
        </p:blipFill>
        <p:spPr bwMode="auto">
          <a:xfrm>
            <a:off x="3929058" y="3357562"/>
            <a:ext cx="4383532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User\Desktop\День МАТЕРИ ноябрь 2017г\DSC06405.JPG"/>
          <p:cNvPicPr>
            <a:picLocks noChangeAspect="1" noChangeArrowheads="1"/>
          </p:cNvPicPr>
          <p:nvPr/>
        </p:nvPicPr>
        <p:blipFill>
          <a:blip r:embed="rId4" cstate="print"/>
          <a:srcRect l="5580" t="9922" r="8856"/>
          <a:stretch>
            <a:fillRect/>
          </a:stretch>
        </p:blipFill>
        <p:spPr bwMode="auto">
          <a:xfrm>
            <a:off x="642910" y="428604"/>
            <a:ext cx="4240922" cy="33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C:\Users\User\Desktop\День МАТЕРИ ноябрь 2017г\DSC06404.JPG"/>
          <p:cNvPicPr>
            <a:picLocks noChangeAspect="1" noChangeArrowheads="1"/>
          </p:cNvPicPr>
          <p:nvPr/>
        </p:nvPicPr>
        <p:blipFill>
          <a:blip r:embed="rId5" cstate="print"/>
          <a:srcRect b="17290"/>
          <a:stretch>
            <a:fillRect/>
          </a:stretch>
        </p:blipFill>
        <p:spPr bwMode="auto">
          <a:xfrm rot="758985">
            <a:off x="5719590" y="399713"/>
            <a:ext cx="2672587" cy="2947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День МАТЕРИ ноябрь 2017г\DSC06401.JPG"/>
          <p:cNvPicPr>
            <a:picLocks noChangeAspect="1" noChangeArrowheads="1"/>
          </p:cNvPicPr>
          <p:nvPr/>
        </p:nvPicPr>
        <p:blipFill>
          <a:blip r:embed="rId3" cstate="print"/>
          <a:srcRect r="7740"/>
          <a:stretch>
            <a:fillRect/>
          </a:stretch>
        </p:blipFill>
        <p:spPr bwMode="auto">
          <a:xfrm>
            <a:off x="571472" y="357166"/>
            <a:ext cx="3676195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C:\Users\User\Desktop\День МАТЕРИ ноябрь 2017г\DSC06399.JPG"/>
          <p:cNvPicPr>
            <a:picLocks noChangeAspect="1" noChangeArrowheads="1"/>
          </p:cNvPicPr>
          <p:nvPr/>
        </p:nvPicPr>
        <p:blipFill>
          <a:blip r:embed="rId4" cstate="print"/>
          <a:srcRect t="8639" b="13065"/>
          <a:stretch>
            <a:fillRect/>
          </a:stretch>
        </p:blipFill>
        <p:spPr bwMode="auto">
          <a:xfrm rot="1174069">
            <a:off x="4529619" y="651937"/>
            <a:ext cx="3968371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C:\Users\User\Desktop\День МАТЕРИ ноябрь 2017г\DSC06400.JPG"/>
          <p:cNvPicPr>
            <a:picLocks noChangeAspect="1" noChangeArrowheads="1"/>
          </p:cNvPicPr>
          <p:nvPr/>
        </p:nvPicPr>
        <p:blipFill>
          <a:blip r:embed="rId5" cstate="print"/>
          <a:srcRect l="5444" t="7260" r="5636"/>
          <a:stretch>
            <a:fillRect/>
          </a:stretch>
        </p:blipFill>
        <p:spPr bwMode="auto">
          <a:xfrm rot="20865202">
            <a:off x="679126" y="3554796"/>
            <a:ext cx="3500462" cy="2737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User\Desktop\День МАТЕРИ ноябрь 2017г\DSC06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38406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User\Desktop\День МАТЕРИ ноябрь 2017г\DSC06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8604"/>
            <a:ext cx="38406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User\Desktop\День МАТЕРИ ноябрь 2017г\DSC06434.JPG"/>
          <p:cNvPicPr>
            <a:picLocks noChangeAspect="1" noChangeArrowheads="1"/>
          </p:cNvPicPr>
          <p:nvPr/>
        </p:nvPicPr>
        <p:blipFill>
          <a:blip r:embed="rId5" cstate="print"/>
          <a:srcRect l="7806" t="21882"/>
          <a:stretch>
            <a:fillRect/>
          </a:stretch>
        </p:blipFill>
        <p:spPr bwMode="auto">
          <a:xfrm>
            <a:off x="4143372" y="3571876"/>
            <a:ext cx="4702603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142852"/>
          <a:ext cx="6215106" cy="2286000"/>
        </p:xfrm>
        <a:graphic>
          <a:graphicData uri="http://schemas.openxmlformats.org/drawingml/2006/table">
            <a:tbl>
              <a:tblPr/>
              <a:tblGrid>
                <a:gridCol w="6215106"/>
              </a:tblGrid>
              <a:tr h="2118746">
                <a:tc>
                  <a:txBody>
                    <a:bodyPr/>
                    <a:lstStyle/>
                    <a:p>
                      <a:r>
                        <a:rPr lang="ru-RU" sz="36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Фотогазета </a:t>
                      </a:r>
                    </a:p>
                    <a:p>
                      <a:r>
                        <a:rPr lang="ru-RU" sz="36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ко дню  матери</a:t>
                      </a:r>
                      <a:r>
                        <a:rPr lang="ru-RU" sz="3600" b="1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3600" b="1" baseline="0" dirty="0" smtClean="0">
                          <a:solidFill>
                            <a:srgbClr val="7030A0"/>
                          </a:solidFill>
                        </a:rPr>
                        <a:t>«Загляните </a:t>
                      </a:r>
                    </a:p>
                    <a:p>
                      <a:r>
                        <a:rPr lang="ru-RU" sz="3600" b="1" baseline="0" dirty="0" smtClean="0">
                          <a:solidFill>
                            <a:srgbClr val="7030A0"/>
                          </a:solidFill>
                        </a:rPr>
                        <a:t>в мамины глаза»</a:t>
                      </a:r>
                      <a:endParaRPr lang="ru-RU" sz="3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День МАТЕРИ ноябрь 2017г\DSC06439.JPG"/>
          <p:cNvPicPr>
            <a:picLocks noChangeAspect="1" noChangeArrowheads="1"/>
          </p:cNvPicPr>
          <p:nvPr/>
        </p:nvPicPr>
        <p:blipFill>
          <a:blip r:embed="rId3" cstate="print"/>
          <a:srcRect l="7806" t="16255"/>
          <a:stretch>
            <a:fillRect/>
          </a:stretch>
        </p:blipFill>
        <p:spPr bwMode="auto">
          <a:xfrm>
            <a:off x="714348" y="3571876"/>
            <a:ext cx="4228087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User\Desktop\День МАТЕРИ ноябрь 2017г\DSC06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8604"/>
            <a:ext cx="38406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User\Desktop\День МАТЕРИ ноябрь 2017г\DSC064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071546"/>
            <a:ext cx="4032632" cy="30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User\Desktop\День МАТЕРИ ноябрь 2017г\DSC06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38406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User\Desktop\День МАТЕРИ ноябрь 2017г\DSC06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00042"/>
            <a:ext cx="38406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User\Desktop\День МАТЕРИ ноябрь 2017г\DSC06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3643314"/>
            <a:ext cx="38406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00760" y="3493676"/>
          <a:ext cx="3000396" cy="3007158"/>
        </p:xfrm>
        <a:graphic>
          <a:graphicData uri="http://schemas.openxmlformats.org/drawingml/2006/table">
            <a:tbl>
              <a:tblPr/>
              <a:tblGrid>
                <a:gridCol w="3000396"/>
              </a:tblGrid>
              <a:tr h="30071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На свете</a:t>
                      </a:r>
                      <a:b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Добрых слов</a:t>
                      </a:r>
                      <a:b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Живёт немало,</a:t>
                      </a:r>
                      <a:b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Но всех добрее</a:t>
                      </a:r>
                      <a:b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 нежней одно –</a:t>
                      </a:r>
                      <a:b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 двух слогов</a:t>
                      </a:r>
                      <a:b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Простое слово «</a:t>
                      </a:r>
                      <a:r>
                        <a:rPr lang="ru-RU" sz="2000" b="1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ма-ма</a:t>
                      </a: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»,</a:t>
                      </a:r>
                      <a:b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 нету слов,</a:t>
                      </a:r>
                      <a:b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Роднее, чем оно!</a:t>
                      </a:r>
                      <a:endParaRPr lang="ru-RU" sz="2000" kern="1200" dirty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User\Desktop\День МАТЕРИ ноябрь 2017г\DSC06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8406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User\Desktop\День МАТЕРИ ноябрь 2017г\DSC06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38406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User\Desktop\День МАТЕРИ ноябрь 2017г\DSC06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500438"/>
            <a:ext cx="38406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C:\Users\User\Desktop\День МАТЕРИ ноябрь 2017г\DSC06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00372"/>
            <a:ext cx="4752752" cy="356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User\Desktop\День МАТЕРИ ноябрь 2017г\DSC06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4464704" cy="33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143504" y="285728"/>
          <a:ext cx="3786214" cy="2804160"/>
        </p:xfrm>
        <a:graphic>
          <a:graphicData uri="http://schemas.openxmlformats.org/drawingml/2006/table">
            <a:tbl>
              <a:tblPr/>
              <a:tblGrid>
                <a:gridCol w="3786214"/>
              </a:tblGrid>
              <a:tr h="1562582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Будто небеса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Мамины глаза.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Ясные и чистые,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Добрые, лучистые.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Словно звёздочки горят,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Озаряя всё вокруг,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 со мной говорят: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Мама – мой любимый друг!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День МАТЕРИ ноябрь 2017г\DSC06425.JPG"/>
          <p:cNvPicPr>
            <a:picLocks noChangeAspect="1" noChangeArrowheads="1"/>
          </p:cNvPicPr>
          <p:nvPr/>
        </p:nvPicPr>
        <p:blipFill>
          <a:blip r:embed="rId3" cstate="print"/>
          <a:srcRect l="1945" t="5188" r="1769" b="1429"/>
          <a:stretch>
            <a:fillRect/>
          </a:stretch>
        </p:blipFill>
        <p:spPr bwMode="auto">
          <a:xfrm>
            <a:off x="857224" y="428604"/>
            <a:ext cx="74250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User\Desktop\День МАТЕРИ ноябрь 2017г\DSC06419.JPG"/>
          <p:cNvPicPr>
            <a:picLocks noChangeAspect="1" noChangeArrowheads="1"/>
          </p:cNvPicPr>
          <p:nvPr/>
        </p:nvPicPr>
        <p:blipFill>
          <a:blip r:embed="rId3" cstate="print"/>
          <a:srcRect t="14883"/>
          <a:stretch>
            <a:fillRect/>
          </a:stretch>
        </p:blipFill>
        <p:spPr bwMode="auto">
          <a:xfrm>
            <a:off x="642910" y="428604"/>
            <a:ext cx="8009059" cy="51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User\Desktop\День МАТЕРИ ноябрь 2017г\DSC06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7105113" cy="53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000232" y="357166"/>
          <a:ext cx="6858048" cy="5786478"/>
        </p:xfrm>
        <a:graphic>
          <a:graphicData uri="http://schemas.openxmlformats.org/drawingml/2006/table">
            <a:tbl>
              <a:tblPr/>
              <a:tblGrid>
                <a:gridCol w="6858048"/>
              </a:tblGrid>
              <a:tr h="5786478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Вид проекта: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 познавательно – творческий.</a:t>
                      </a:r>
                    </a:p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реализации проекта: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 2 недели (с 13 ноября – 24 ноября), краткосрочный.</a:t>
                      </a:r>
                    </a:p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проекта: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 воспитатели группы, воспитанники группы, родители воспитанников.</a:t>
                      </a:r>
                    </a:p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Доминирующая область: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 познавательное развитие.</a:t>
                      </a:r>
                    </a:p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Интеграция областей: 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речевое развитие, социально – коммуникативное развитие, художественно-эстетическое развитие, физическое развитие.</a:t>
                      </a:r>
                    </a:p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Актуальность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Мама играет важную роль в жизни каждого человека.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отношений между ребенком дошкольного возраста и матерью имеет большое значение для развития личности ребенка. К сожалению, часто любовь к маме дети связывают только с материальными ценностями. А не духовными.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Воспитание в ребенке любви, уважения, чувства сопереживания и взаимопомощи близкому человеку – маме является необходимым составляющим в нравственном воспитании детей.</a:t>
                      </a:r>
                    </a:p>
                    <a:p>
                      <a:endParaRPr lang="ru-RU" sz="18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User\Desktop\День МАТЕРИ ноябрь 2017г\DSC06420.JPG"/>
          <p:cNvPicPr>
            <a:picLocks noChangeAspect="1" noChangeArrowheads="1"/>
          </p:cNvPicPr>
          <p:nvPr/>
        </p:nvPicPr>
        <p:blipFill>
          <a:blip r:embed="rId3" cstate="print"/>
          <a:srcRect r="6996"/>
          <a:stretch>
            <a:fillRect/>
          </a:stretch>
        </p:blipFill>
        <p:spPr bwMode="auto">
          <a:xfrm>
            <a:off x="357156" y="214290"/>
            <a:ext cx="3795145" cy="30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User\Desktop\День МАТЕРИ ноябрь 2017г\DSC06423.JPG"/>
          <p:cNvPicPr>
            <a:picLocks noChangeAspect="1" noChangeArrowheads="1"/>
          </p:cNvPicPr>
          <p:nvPr/>
        </p:nvPicPr>
        <p:blipFill>
          <a:blip r:embed="rId4" cstate="print"/>
          <a:srcRect l="5696" t="6408" r="8860" b="14817"/>
          <a:stretch>
            <a:fillRect/>
          </a:stretch>
        </p:blipFill>
        <p:spPr bwMode="auto">
          <a:xfrm>
            <a:off x="4572000" y="357166"/>
            <a:ext cx="4165714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Users\User\Desktop\День МАТЕРИ ноябрь 2017г\DSC06452.JPG"/>
          <p:cNvPicPr>
            <a:picLocks noChangeAspect="1" noChangeArrowheads="1"/>
          </p:cNvPicPr>
          <p:nvPr/>
        </p:nvPicPr>
        <p:blipFill>
          <a:blip r:embed="rId5" cstate="print"/>
          <a:srcRect l="5580" t="7441" r="5136" b="10703"/>
          <a:stretch>
            <a:fillRect/>
          </a:stretch>
        </p:blipFill>
        <p:spPr bwMode="auto">
          <a:xfrm>
            <a:off x="1285852" y="3500438"/>
            <a:ext cx="4450911" cy="30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86446" y="3643314"/>
          <a:ext cx="3214678" cy="2590800"/>
        </p:xfrm>
        <a:graphic>
          <a:graphicData uri="http://schemas.openxmlformats.org/drawingml/2006/table">
            <a:tbl>
              <a:tblPr/>
              <a:tblGrid>
                <a:gridCol w="3214678"/>
              </a:tblGrid>
              <a:tr h="729205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Ничего милее нет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Маминой улыбки –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Словно вспыхнет солнца свет,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Мрак развеет зыбкий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Словно хвостиком блеснёт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Золотая рыбка –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Радость сердцу принесёт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Мамина улыбка!</a:t>
                      </a:r>
                    </a:p>
                    <a:p>
                      <a:endParaRPr lang="ru-RU" sz="20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 descr="C:\Users\User\Desktop\День МАТЕРИ ноябрь 2017г\DSC06430.JPG"/>
          <p:cNvPicPr>
            <a:picLocks noChangeAspect="1" noChangeArrowheads="1"/>
          </p:cNvPicPr>
          <p:nvPr/>
        </p:nvPicPr>
        <p:blipFill>
          <a:blip r:embed="rId3" cstate="print"/>
          <a:srcRect l="4960" t="-2205" r="5756"/>
          <a:stretch>
            <a:fillRect/>
          </a:stretch>
        </p:blipFill>
        <p:spPr bwMode="auto">
          <a:xfrm>
            <a:off x="571472" y="3643314"/>
            <a:ext cx="3480865" cy="298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C:\Users\User\Desktop\День МАТЕРИ ноябрь 2017г\DSC06432.JPG"/>
          <p:cNvPicPr>
            <a:picLocks noChangeAspect="1" noChangeArrowheads="1"/>
          </p:cNvPicPr>
          <p:nvPr/>
        </p:nvPicPr>
        <p:blipFill>
          <a:blip r:embed="rId4" cstate="print"/>
          <a:srcRect l="4960" r="5756"/>
          <a:stretch>
            <a:fillRect/>
          </a:stretch>
        </p:blipFill>
        <p:spPr bwMode="auto">
          <a:xfrm>
            <a:off x="5143504" y="214290"/>
            <a:ext cx="3600474" cy="302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C:\Users\User\Desktop\День МАТЕРИ ноябрь 2017г\DSC06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85728"/>
            <a:ext cx="3984623" cy="298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День МАТЕРИ ноябрь 2017г\DSC06510.JPG"/>
          <p:cNvPicPr>
            <a:picLocks noChangeAspect="1" noChangeArrowheads="1"/>
          </p:cNvPicPr>
          <p:nvPr/>
        </p:nvPicPr>
        <p:blipFill>
          <a:blip r:embed="rId6" cstate="print"/>
          <a:srcRect l="4834" t="2307" r="8651" b="10010"/>
          <a:stretch>
            <a:fillRect/>
          </a:stretch>
        </p:blipFill>
        <p:spPr bwMode="auto">
          <a:xfrm>
            <a:off x="4214810" y="3286124"/>
            <a:ext cx="3836840" cy="291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User\Desktop\День МАТЕРИ ноябрь 2017г\DSC06433.JPG"/>
          <p:cNvPicPr>
            <a:picLocks noChangeAspect="1" noChangeArrowheads="1"/>
          </p:cNvPicPr>
          <p:nvPr/>
        </p:nvPicPr>
        <p:blipFill>
          <a:blip r:embed="rId3" cstate="print"/>
          <a:srcRect l="4960" t="4410" r="4103" b="9600"/>
          <a:stretch>
            <a:fillRect/>
          </a:stretch>
        </p:blipFill>
        <p:spPr bwMode="auto">
          <a:xfrm>
            <a:off x="571472" y="214290"/>
            <a:ext cx="3858462" cy="273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C:\Users\User\Desktop\День МАТЕРИ ноябрь 2017г\DSC06458.JPG"/>
          <p:cNvPicPr>
            <a:picLocks noChangeAspect="1" noChangeArrowheads="1"/>
          </p:cNvPicPr>
          <p:nvPr/>
        </p:nvPicPr>
        <p:blipFill>
          <a:blip r:embed="rId4" cstate="print"/>
          <a:srcRect l="6614" t="6438" r="-3019"/>
          <a:stretch>
            <a:fillRect/>
          </a:stretch>
        </p:blipFill>
        <p:spPr bwMode="auto">
          <a:xfrm>
            <a:off x="4929190" y="285728"/>
            <a:ext cx="3857652" cy="2807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C:\Users\User\Desktop\День МАТЕРИ ноябрь 2017г\DSC06497.JPG"/>
          <p:cNvPicPr>
            <a:picLocks noChangeAspect="1" noChangeArrowheads="1"/>
          </p:cNvPicPr>
          <p:nvPr/>
        </p:nvPicPr>
        <p:blipFill>
          <a:blip r:embed="rId5" cstate="print"/>
          <a:srcRect l="3720" t="7441" r="8856" b="13183"/>
          <a:stretch>
            <a:fillRect/>
          </a:stretch>
        </p:blipFill>
        <p:spPr bwMode="auto">
          <a:xfrm>
            <a:off x="1500166" y="3286124"/>
            <a:ext cx="3648375" cy="248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Picture 5" descr="C:\Users\User\Desktop\День МАТЕРИ ноябрь 2017г\DSC06498.JPG"/>
          <p:cNvPicPr>
            <a:picLocks noChangeAspect="1" noChangeArrowheads="1"/>
          </p:cNvPicPr>
          <p:nvPr/>
        </p:nvPicPr>
        <p:blipFill>
          <a:blip r:embed="rId6" cstate="print"/>
          <a:srcRect l="15190" t="12035" r="14135" b="12003"/>
          <a:stretch>
            <a:fillRect/>
          </a:stretch>
        </p:blipFill>
        <p:spPr bwMode="auto">
          <a:xfrm>
            <a:off x="5429256" y="3714752"/>
            <a:ext cx="3439323" cy="27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C:\Users\User\Desktop\День МАТЕРИ ноябрь 2017г\Новая папка\DSC05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357430"/>
            <a:ext cx="4704744" cy="35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User\Desktop\День МАТЕРИ ноябрь 2017г\IMG_20170717_09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85728"/>
            <a:ext cx="3159000" cy="42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285728"/>
          <a:ext cx="4472537" cy="2103120"/>
        </p:xfrm>
        <a:graphic>
          <a:graphicData uri="http://schemas.openxmlformats.org/drawingml/2006/table">
            <a:tbl>
              <a:tblPr/>
              <a:tblGrid>
                <a:gridCol w="4472537"/>
              </a:tblGrid>
              <a:tr h="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solidFill>
                            <a:srgbClr val="7030A0"/>
                          </a:solidFill>
                        </a:rPr>
                        <a:t>Сюжетно – ролевая игра «Дочки-матери»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User\Desktop\День МАТЕРИ ноябрь 2017г\DSC06464.JPG"/>
          <p:cNvPicPr>
            <a:picLocks noChangeAspect="1" noChangeArrowheads="1"/>
          </p:cNvPicPr>
          <p:nvPr/>
        </p:nvPicPr>
        <p:blipFill>
          <a:blip r:embed="rId3" cstate="print"/>
          <a:srcRect t="8819" r="9063"/>
          <a:stretch>
            <a:fillRect/>
          </a:stretch>
        </p:blipFill>
        <p:spPr bwMode="auto">
          <a:xfrm>
            <a:off x="4857752" y="1571612"/>
            <a:ext cx="3929090" cy="2954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User\Desktop\День МАТЕРИ ноябрь 2017г\IMG_20180525_094714.jpg"/>
          <p:cNvPicPr>
            <a:picLocks noChangeAspect="1" noChangeArrowheads="1"/>
          </p:cNvPicPr>
          <p:nvPr/>
        </p:nvPicPr>
        <p:blipFill>
          <a:blip r:embed="rId4" cstate="print"/>
          <a:srcRect l="4725" t="10631"/>
          <a:stretch>
            <a:fillRect/>
          </a:stretch>
        </p:blipFill>
        <p:spPr bwMode="auto">
          <a:xfrm>
            <a:off x="571472" y="357166"/>
            <a:ext cx="2881124" cy="3603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User\Desktop\День МАТЕРИ ноябрь 2017г\IMG_20180525_094512.jpg"/>
          <p:cNvPicPr>
            <a:picLocks noChangeAspect="1" noChangeArrowheads="1"/>
          </p:cNvPicPr>
          <p:nvPr/>
        </p:nvPicPr>
        <p:blipFill>
          <a:blip r:embed="rId5" cstate="print"/>
          <a:srcRect t="7441" r="6982"/>
          <a:stretch>
            <a:fillRect/>
          </a:stretch>
        </p:blipFill>
        <p:spPr bwMode="auto">
          <a:xfrm>
            <a:off x="1928794" y="3857628"/>
            <a:ext cx="3810831" cy="284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857620" y="285728"/>
            <a:ext cx="50006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Сюжетно – ролевая игра «Больница»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User\Desktop\День МАТЕРИ ноябрь 2017г\DSC06559.JPG"/>
          <p:cNvPicPr>
            <a:picLocks noChangeAspect="1" noChangeArrowheads="1"/>
          </p:cNvPicPr>
          <p:nvPr/>
        </p:nvPicPr>
        <p:blipFill>
          <a:blip r:embed="rId3" cstate="print"/>
          <a:srcRect l="10970" t="20475" r="10970"/>
          <a:stretch>
            <a:fillRect/>
          </a:stretch>
        </p:blipFill>
        <p:spPr bwMode="auto">
          <a:xfrm>
            <a:off x="285720" y="214290"/>
            <a:ext cx="424105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User\Desktop\День МАТЕРИ ноябрь 2017г\DSC06562.JPG"/>
          <p:cNvPicPr>
            <a:picLocks noChangeAspect="1" noChangeArrowheads="1"/>
          </p:cNvPicPr>
          <p:nvPr/>
        </p:nvPicPr>
        <p:blipFill>
          <a:blip r:embed="rId4" cstate="print"/>
          <a:srcRect l="6751" t="13441" r="13080"/>
          <a:stretch>
            <a:fillRect/>
          </a:stretch>
        </p:blipFill>
        <p:spPr bwMode="auto">
          <a:xfrm>
            <a:off x="4929190" y="1785926"/>
            <a:ext cx="4001747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C:\Users\User\Desktop\День МАТЕРИ ноябрь 2017г\DSC06564.JPG"/>
          <p:cNvPicPr>
            <a:picLocks noChangeAspect="1" noChangeArrowheads="1"/>
          </p:cNvPicPr>
          <p:nvPr/>
        </p:nvPicPr>
        <p:blipFill>
          <a:blip r:embed="rId5" cstate="print"/>
          <a:srcRect l="1476" t="26102" r="19409"/>
          <a:stretch>
            <a:fillRect/>
          </a:stretch>
        </p:blipFill>
        <p:spPr bwMode="auto">
          <a:xfrm>
            <a:off x="500034" y="3429000"/>
            <a:ext cx="462565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143504" y="142852"/>
            <a:ext cx="36433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Сюжетно – ролевая игра «Кафе</a:t>
            </a:r>
            <a:r>
              <a:rPr lang="ru-RU" sz="2400" b="1" dirty="0" smtClean="0">
                <a:solidFill>
                  <a:srgbClr val="7030A0"/>
                </a:solidFill>
              </a:rPr>
              <a:t>»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User\Desktop\День МАТЕРИ ноябрь 2017г\DSC06525.JPG"/>
          <p:cNvPicPr>
            <a:picLocks noChangeAspect="1" noChangeArrowheads="1"/>
          </p:cNvPicPr>
          <p:nvPr/>
        </p:nvPicPr>
        <p:blipFill>
          <a:blip r:embed="rId3" cstate="print"/>
          <a:srcRect l="7806" t="20475" r="7806"/>
          <a:stretch>
            <a:fillRect/>
          </a:stretch>
        </p:blipFill>
        <p:spPr bwMode="auto">
          <a:xfrm>
            <a:off x="1785918" y="1428736"/>
            <a:ext cx="692834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214290"/>
          <a:ext cx="8501122" cy="1432560"/>
        </p:xfrm>
        <a:graphic>
          <a:graphicData uri="http://schemas.openxmlformats.org/drawingml/2006/table">
            <a:tbl>
              <a:tblPr/>
              <a:tblGrid>
                <a:gridCol w="8501122"/>
              </a:tblGrid>
              <a:tr h="289367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solidFill>
                            <a:srgbClr val="7030A0"/>
                          </a:solidFill>
                        </a:rPr>
                        <a:t>Просмотр</a:t>
                      </a:r>
                      <a:r>
                        <a:rPr lang="ru-RU" sz="44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4400" b="1" baseline="0" dirty="0" err="1" smtClean="0">
                          <a:solidFill>
                            <a:srgbClr val="7030A0"/>
                          </a:solidFill>
                        </a:rPr>
                        <a:t>видеопрезентации</a:t>
                      </a:r>
                      <a:r>
                        <a:rPr lang="ru-RU" sz="4400" b="1" baseline="0" dirty="0" smtClean="0">
                          <a:solidFill>
                            <a:srgbClr val="7030A0"/>
                          </a:solidFill>
                        </a:rPr>
                        <a:t> «Профессии наших мам»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142852"/>
          <a:ext cx="5412441" cy="2560320"/>
        </p:xfrm>
        <a:graphic>
          <a:graphicData uri="http://schemas.openxmlformats.org/drawingml/2006/table">
            <a:tbl>
              <a:tblPr/>
              <a:tblGrid>
                <a:gridCol w="5412441"/>
              </a:tblGrid>
              <a:tr h="439838"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solidFill>
                            <a:srgbClr val="7030A0"/>
                          </a:solidFill>
                        </a:rPr>
                        <a:t>Наши </a:t>
                      </a:r>
                    </a:p>
                    <a:p>
                      <a:r>
                        <a:rPr lang="ru-RU" sz="5400" b="1" dirty="0" smtClean="0">
                          <a:solidFill>
                            <a:srgbClr val="7030A0"/>
                          </a:solidFill>
                        </a:rPr>
                        <a:t>подарки для мамочек</a:t>
                      </a:r>
                      <a:endParaRPr lang="ru-RU" sz="5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171" name="Picture 3" descr="C:\Users\User\Desktop\День МАТЕРИ ноябрь 2017г\DSC06487.JPG"/>
          <p:cNvPicPr>
            <a:picLocks noChangeAspect="1" noChangeArrowheads="1"/>
          </p:cNvPicPr>
          <p:nvPr/>
        </p:nvPicPr>
        <p:blipFill>
          <a:blip r:embed="rId3" cstate="print"/>
          <a:srcRect t="3969" r="6252"/>
          <a:stretch>
            <a:fillRect/>
          </a:stretch>
        </p:blipFill>
        <p:spPr bwMode="auto">
          <a:xfrm>
            <a:off x="4286248" y="285728"/>
            <a:ext cx="4686595" cy="3600000"/>
          </a:xfrm>
          <a:prstGeom prst="rect">
            <a:avLst/>
          </a:prstGeom>
          <a:noFill/>
        </p:spPr>
      </p:pic>
      <p:pic>
        <p:nvPicPr>
          <p:cNvPr id="7170" name="Picture 2" descr="C:\Users\User\Desktop\День МАТЕРИ ноябрь 2017г\DSC06479.JPG"/>
          <p:cNvPicPr>
            <a:picLocks noChangeAspect="1" noChangeArrowheads="1"/>
          </p:cNvPicPr>
          <p:nvPr/>
        </p:nvPicPr>
        <p:blipFill>
          <a:blip r:embed="rId4" cstate="print"/>
          <a:srcRect l="2976" t="13890" r="6252"/>
          <a:stretch>
            <a:fillRect/>
          </a:stretch>
        </p:blipFill>
        <p:spPr bwMode="auto">
          <a:xfrm>
            <a:off x="357158" y="3000372"/>
            <a:ext cx="5060686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User\Desktop\День МАТЕРИ ноябрь 2017г\DSC06495.JPG"/>
          <p:cNvPicPr>
            <a:picLocks noChangeAspect="1" noChangeArrowheads="1"/>
          </p:cNvPicPr>
          <p:nvPr/>
        </p:nvPicPr>
        <p:blipFill>
          <a:blip r:embed="rId3" cstate="print"/>
          <a:srcRect l="13559" r="5085"/>
          <a:stretch>
            <a:fillRect/>
          </a:stretch>
        </p:blipFill>
        <p:spPr bwMode="auto">
          <a:xfrm>
            <a:off x="4929190" y="285728"/>
            <a:ext cx="3429024" cy="3160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User\Desktop\День МАТЕРИ ноябрь 2017г\DSC06499.JPG"/>
          <p:cNvPicPr>
            <a:picLocks noChangeAspect="1" noChangeArrowheads="1"/>
          </p:cNvPicPr>
          <p:nvPr/>
        </p:nvPicPr>
        <p:blipFill>
          <a:blip r:embed="rId4" cstate="print"/>
          <a:srcRect t="19614"/>
          <a:stretch>
            <a:fillRect/>
          </a:stretch>
        </p:blipFill>
        <p:spPr bwMode="auto">
          <a:xfrm>
            <a:off x="571463" y="214290"/>
            <a:ext cx="3324705" cy="356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5" name="Picture 7" descr="C:\Users\User\Desktop\День МАТЕРИ ноябрь 2017г\DSC06508.JPG"/>
          <p:cNvPicPr>
            <a:picLocks noChangeAspect="1" noChangeArrowheads="1"/>
          </p:cNvPicPr>
          <p:nvPr/>
        </p:nvPicPr>
        <p:blipFill>
          <a:blip r:embed="rId5" cstate="print"/>
          <a:srcRect l="19409" t="13441" r="21518"/>
          <a:stretch>
            <a:fillRect/>
          </a:stretch>
        </p:blipFill>
        <p:spPr bwMode="auto">
          <a:xfrm>
            <a:off x="3000364" y="3071810"/>
            <a:ext cx="3210757" cy="35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357950" y="3786190"/>
          <a:ext cx="2643206" cy="2529840"/>
        </p:xfrm>
        <a:graphic>
          <a:graphicData uri="http://schemas.openxmlformats.org/drawingml/2006/table">
            <a:tbl>
              <a:tblPr/>
              <a:tblGrid>
                <a:gridCol w="2643206"/>
              </a:tblGrid>
              <a:tr h="2466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</a:rPr>
                        <a:t>Дарим открытки и поздравляем мамочек с  Днём матери</a:t>
                      </a:r>
                      <a:endParaRPr lang="ru-RU" sz="32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Users\User\Desktop\День МАТЕРИ ноябрь 2017г\DSC06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642918"/>
            <a:ext cx="2928958" cy="3905887"/>
          </a:xfrm>
          <a:prstGeom prst="rect">
            <a:avLst/>
          </a:prstGeom>
          <a:noFill/>
        </p:spPr>
      </p:pic>
      <p:pic>
        <p:nvPicPr>
          <p:cNvPr id="4" name="Picture 4" descr="C:\Users\User\Desktop\День МАТЕРИ ноябрь 2017г\DSC06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428736"/>
            <a:ext cx="2942539" cy="3924000"/>
          </a:xfrm>
          <a:prstGeom prst="rect">
            <a:avLst/>
          </a:prstGeom>
          <a:noFill/>
        </p:spPr>
      </p:pic>
      <p:pic>
        <p:nvPicPr>
          <p:cNvPr id="5" name="Picture 6" descr="C:\Users\User\Desktop\День МАТЕРИ ноябрь 2017г\DSC065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2915545" cy="388800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4" y="4429132"/>
          <a:ext cx="5000660" cy="2072640"/>
        </p:xfrm>
        <a:graphic>
          <a:graphicData uri="http://schemas.openxmlformats.org/drawingml/2006/table">
            <a:tbl>
              <a:tblPr/>
              <a:tblGrid>
                <a:gridCol w="5000660"/>
              </a:tblGrid>
              <a:tr h="775504">
                <a:tc>
                  <a:txBody>
                    <a:bodyPr/>
                    <a:lstStyle/>
                    <a:p>
                      <a:pPr fontAlgn="base"/>
                      <a:r>
                        <a:rPr lang="ru-RU" sz="2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Мама – это зелень лета,</a:t>
                      </a:r>
                      <a:endParaRPr lang="ru-RU" sz="2800" kern="1200" dirty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2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Это снег, осенний лист,</a:t>
                      </a:r>
                      <a:endParaRPr lang="ru-RU" sz="2800" kern="1200" dirty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2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Мама – это лучик света,</a:t>
                      </a:r>
                      <a:endParaRPr lang="ru-RU" sz="2800" kern="1200" dirty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28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Мама – это значит ЖИЗНЬ!</a:t>
                      </a:r>
                      <a:endParaRPr lang="ru-RU" sz="2800" kern="1200" dirty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285728"/>
          <a:ext cx="7767342" cy="5852160"/>
        </p:xfrm>
        <a:graphic>
          <a:graphicData uri="http://schemas.openxmlformats.org/drawingml/2006/table">
            <a:tbl>
              <a:tblPr/>
              <a:tblGrid>
                <a:gridCol w="7767342"/>
              </a:tblGrid>
              <a:tr h="1562582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проекта: 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Воспитывать чувство глубокой любви и привязанности к самому близкому и родному человеку – маме.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 проекта: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Углубить знания детей о роли мамы в их жизни.</a:t>
                      </a:r>
                    </a:p>
                    <a:p>
                      <a:pPr lvl="0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интерес ребенка к своим близким.</a:t>
                      </a:r>
                    </a:p>
                    <a:p>
                      <a:pPr lvl="0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Воспитывать доброе, заботливое отношение к маме.</a:t>
                      </a:r>
                    </a:p>
                    <a:p>
                      <a:pPr lvl="0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Познакомить детей с праздником «День матери». Побуждать детей рассматривать иллюстрации, отвечать на вопросы воспитателя.</a:t>
                      </a:r>
                    </a:p>
                    <a:p>
                      <a:pPr lvl="0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Создать благоприятную развивающую среду для заучивания стихотворений наизусть.</a:t>
                      </a:r>
                    </a:p>
                    <a:p>
                      <a:pPr lvl="0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Приобщать детей к поэзии, развивать поэтический вкус. Вызвать желание слушать новые художественные произведения о маме, беседовать о них после прочтения.</a:t>
                      </a:r>
                    </a:p>
                    <a:p>
                      <a:pPr lvl="0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Способствовать воспитанию у детей доброго отношения и любви к своей маме, желание заботится о ней, порадовать ее, защищать, помогать. Вызвать чувство гордости и радости за дела и поступки родного человека, чувство благодарности за заботу.</a:t>
                      </a:r>
                    </a:p>
                    <a:p>
                      <a:pPr lvl="0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Побуждать детей правильно подбирать прилагательные и глаголы речи активизировать словарь, громко произносить слова.</a:t>
                      </a:r>
                    </a:p>
                    <a:p>
                      <a:pPr lvl="0"/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https://yandex.ru/images/_crpd/MKuvp5766/0dae16BS-FQL/MptbW1CzCLSLNrwrfJ41u_h2BwRVfLDdRrlyKqgVo5zLWIDTmR0-0b_4AYU6-2cS5y7WZjcHwi3AZ9vl92kwL0d7eqtUlmyxz0Kt7qyfJatdc8JBA"/>
          <p:cNvPicPr>
            <a:picLocks noChangeAspect="1" noChangeArrowheads="1"/>
          </p:cNvPicPr>
          <p:nvPr/>
        </p:nvPicPr>
        <p:blipFill>
          <a:blip r:embed="rId3" cstate="print"/>
          <a:srcRect l="-16000" t="9777" r="-10667" b="-4159"/>
          <a:stretch>
            <a:fillRect/>
          </a:stretch>
        </p:blipFill>
        <p:spPr bwMode="auto">
          <a:xfrm>
            <a:off x="1643042" y="1428736"/>
            <a:ext cx="5929354" cy="514353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340" name="Picture 4" descr="https://yandex.ru/images/_crpd/MKuvp5766/0dae16BS-FQL/MptbW1CzCLSLNrwrfJ41u_h2BwRVfLDdRrlyKqgVo5zLWIDTmR0-0b_4AYU6-2cS5y7WZjcHwi3AZ9vl92kwL0d7eqtUlmyxz0Kt7qyfJatdc8JBA"/>
          <p:cNvPicPr>
            <a:picLocks noChangeAspect="1" noChangeArrowheads="1"/>
          </p:cNvPicPr>
          <p:nvPr/>
        </p:nvPicPr>
        <p:blipFill>
          <a:blip r:embed="rId3" cstate="print"/>
          <a:srcRect b="86875"/>
          <a:stretch>
            <a:fillRect/>
          </a:stretch>
        </p:blipFill>
        <p:spPr bwMode="auto">
          <a:xfrm>
            <a:off x="1714480" y="642918"/>
            <a:ext cx="5762625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 l="4953" t="7309" r="4478" b="2123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67291" y="1"/>
          <a:ext cx="2754775" cy="365760"/>
        </p:xfrm>
        <a:graphic>
          <a:graphicData uri="http://schemas.openxmlformats.org/drawingml/2006/table">
            <a:tbl>
              <a:tblPr/>
              <a:tblGrid>
                <a:gridCol w="2754775"/>
              </a:tblGrid>
              <a:tr h="3571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Паспорт проекта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4" y="357166"/>
          <a:ext cx="8858312" cy="6278880"/>
        </p:xfrm>
        <a:graphic>
          <a:graphicData uri="http://schemas.openxmlformats.org/drawingml/2006/table">
            <a:tbl>
              <a:tblPr/>
              <a:tblGrid>
                <a:gridCol w="8858312"/>
              </a:tblGrid>
              <a:tr h="614366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Автор: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Еровенкова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Светлана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Владимировна</a:t>
                      </a:r>
                    </a:p>
                    <a:p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проекта: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«День матери»</a:t>
                      </a:r>
                    </a:p>
                    <a:p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Вид проекта: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познавательно – творческий</a:t>
                      </a:r>
                    </a:p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Цель проекта: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Воспитывать чувство глубокой любви и привязанности к самому близкому и </a:t>
                      </a:r>
                      <a:r>
                        <a:rPr lang="ru-RU" sz="1400" kern="12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родному </a:t>
                      </a:r>
                    </a:p>
                    <a:p>
                      <a:r>
                        <a:rPr lang="ru-RU" sz="1400" kern="12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человеку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 маме.</a:t>
                      </a:r>
                    </a:p>
                    <a:p>
                      <a:pPr lvl="0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 проекта: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Углубить знания детей о роли мамы в их жизни.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интерес ребенка к своим близким.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Воспитывать доброе, заботливое отношение к маме.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Познакомить детей с праздником «День матери». Побуждать детей рассматривать 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иллюстрации, отвечать на вопросы воспитателя.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Создать благоприятную развивающую среду для заучивания стихотворений наизусть.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Приобщать детей к поэзии, развивать поэтический вкус. Вызвать желание слушать новые                   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художественные произведения о маме, беседовать о них после прочтения.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Способствовать воспитанию у детей доброго отношения и любви к своей маме, желание заботится  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о ней, порадовать ее, защищать, помогать. Вызвать чувство гордости и радости за дела и     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поступки  родного человека, чувство благодарности за заботу.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Побуждать детей правильно подбирать прилагательные и глаголы речи активизировать словарь,  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громко произносить слова.</a:t>
                      </a:r>
                    </a:p>
                    <a:p>
                      <a:pPr lvl="0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Участники проекта: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 группы, воспитанники группы, родители воспитанников.</a:t>
                      </a:r>
                    </a:p>
                    <a:p>
                      <a:pPr lvl="0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Сроки реализации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проекта: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недели (с 13 ноября – 24 ноября), краткосрочный.</a:t>
                      </a:r>
                    </a:p>
                    <a:p>
                      <a:pPr lvl="0" algn="l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Ожидаемый результат: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Обогащение знаний детей о роли мамы в их жизни, через                    </a:t>
                      </a:r>
                    </a:p>
                    <a:p>
                      <a:pPr lvl="0" algn="l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раскрытие образа матери в поэзии, в живописи, музыке, художественной литературе.</a:t>
                      </a:r>
                    </a:p>
                    <a:p>
                      <a:pPr lvl="0" algn="l"/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Воспитание заботливого, уважительного отношения к маме.</a:t>
                      </a:r>
                    </a:p>
                    <a:p>
                      <a:pPr lvl="0" algn="l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Совершенствование уровня накопленных практических навыков детей и родителей: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</a:t>
                      </a:r>
                    </a:p>
                    <a:p>
                      <a:pPr lvl="0" algn="l"/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начал словотворчества,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художественного вкуса детей и   </a:t>
                      </a:r>
                    </a:p>
                    <a:p>
                      <a:pPr lvl="0" algn="l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                        взрослых,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творческих способностей детей.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                                                Умение организовать сюжетно-ролевые игры на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                                                 основе имеющихся знаний о семье.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                                                Изготовление  детьми подарков-сюрпризов мамам.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42852"/>
          <a:ext cx="8429684" cy="6400800"/>
        </p:xfrm>
        <a:graphic>
          <a:graphicData uri="http://schemas.openxmlformats.org/drawingml/2006/table">
            <a:tbl>
              <a:tblPr/>
              <a:tblGrid>
                <a:gridCol w="8429684"/>
              </a:tblGrid>
              <a:tr h="729205"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Работа с родителями: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Статьи в родительский уголок «День матери: история и традиции», «Изречения известных людей о маме». Беседы с родителями на эти темы.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Подбор литературы для индивидуальной работы родителям на тему «Роль матери в воспитании ребенка в семье».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«Дерева добра» в приемной группы по эскизу и с помощью родителей.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оформление фотогазеты на основе семейных фотографий «Загляните в мамины глаза»;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разработка презентации «Профессии наших мам»;</a:t>
                      </a:r>
                    </a:p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Предполагаемый результат: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Обогащение знаний детей о роли мамы в их жизни, через раскрытие 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образа матери в поэзии, в живописи, музыке, художественной 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литературе.</a:t>
                      </a:r>
                    </a:p>
                    <a:p>
                      <a:pPr lvl="0" algn="l"/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Воспитание заботливого, уважительного отношения к маме.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Совершенствование уровня накопленных практических навыков детей и         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родителей:</a:t>
                      </a:r>
                    </a:p>
                    <a:p>
                      <a:pPr lvl="0" algn="l"/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начал словотворчества,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развитие художественного вкуса детей и взрослых,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развитие творческих способностей детей.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Умение организовать сюжетно-ролевые игры на основе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 имеющихся знаний о семье.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                   Изготовление  детьми подарков-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                    сюрпризов мамам.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День МАТЕРИ ноябрь 2017г\Рисунки мам к 8 марта\IMG_20180228_105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95839">
            <a:off x="579353" y="599240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 descr="C:\Users\User\Desktop\День МАТЕРИ ноябрь 2017г\Рисунки мам к 8 марта\IMG_20180228_105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97165">
            <a:off x="4735662" y="446642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C:\Users\User\Desktop\День МАТЕРИ ноябрь 2017г\Рисунки мам к 8 марта\IMG_20180228_105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571876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4286256"/>
          <a:ext cx="2714644" cy="1737360"/>
        </p:xfrm>
        <a:graphic>
          <a:graphicData uri="http://schemas.openxmlformats.org/drawingml/2006/table">
            <a:tbl>
              <a:tblPr/>
              <a:tblGrid>
                <a:gridCol w="2714644"/>
              </a:tblGrid>
              <a:tr h="0"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solidFill>
                            <a:srgbClr val="7030A0"/>
                          </a:solidFill>
                        </a:rPr>
                        <a:t>Рисуем маму</a:t>
                      </a:r>
                      <a:endParaRPr lang="ru-RU" sz="5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User\Desktop\День МАТЕРИ ноябрь 2017г\Рисунки мам к 8 марта\IMG_20180228_105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57166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User\Desktop\День МАТЕРИ ноябрь 2017г\Рисунки мам к 8 марта\IMG_20180228_105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66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User\Desktop\День МАТЕРИ ноябрь 2017г\Рисунки мам к 8 марта\IMG_20180228_111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714752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User\Desktop\День МАТЕРИ ноябрь 2017г\Рисунки мам к 8 марта\IMG_20180228_1112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643314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:\Users\User\Desktop\День МАТЕРИ ноябрь 2017г\Рисунки мам к 8 марта\IMG_20180228_1117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500042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День МАТЕРИ ноябрь 2017г\Рисунки мам к 8 марта\IMG_20180228_112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43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User\Desktop\День МАТЕРИ ноябрь 2017г\Рисунки мам к 8 марта\IMG_20180228_111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14290"/>
            <a:ext cx="243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User\Desktop\День МАТЕРИ ноябрь 2017г\Рисунки мам к 8 марта\IMG_20180228_111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429000"/>
            <a:ext cx="243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User\Desktop\День МАТЕРИ ноябрь 2017г\Рисунки мам к 8 марта\IMG_20180228_1059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3429000"/>
            <a:ext cx="243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User\Desktop\День МАТЕРИ ноябрь 2017г\Рисунки мам к 8 марта\IMG_20180228_1052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14290"/>
            <a:ext cx="243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3786190"/>
          <a:ext cx="3571900" cy="2438400"/>
        </p:xfrm>
        <a:graphic>
          <a:graphicData uri="http://schemas.openxmlformats.org/drawingml/2006/table">
            <a:tbl>
              <a:tblPr/>
              <a:tblGrid>
                <a:gridCol w="3571900"/>
              </a:tblGrid>
              <a:tr h="2214578">
                <a:tc>
                  <a:txBody>
                    <a:bodyPr/>
                    <a:lstStyle/>
                    <a:p>
                      <a:r>
                        <a:rPr lang="ru-RU" sz="22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Много мам на белом свете,</a:t>
                      </a:r>
                    </a:p>
                    <a:p>
                      <a:r>
                        <a:rPr lang="ru-RU" sz="22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Всей душой их любят дети.</a:t>
                      </a:r>
                    </a:p>
                    <a:p>
                      <a:r>
                        <a:rPr lang="ru-RU" sz="22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Только мама есть одна,</a:t>
                      </a:r>
                    </a:p>
                    <a:p>
                      <a:r>
                        <a:rPr lang="ru-RU" sz="22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Всех дороже мне она.</a:t>
                      </a:r>
                    </a:p>
                    <a:p>
                      <a:r>
                        <a:rPr lang="ru-RU" sz="22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Кто она? </a:t>
                      </a:r>
                    </a:p>
                    <a:p>
                      <a:r>
                        <a:rPr lang="ru-RU" sz="22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Отвечу я: </a:t>
                      </a:r>
                    </a:p>
                    <a:p>
                      <a:r>
                        <a:rPr lang="ru-RU" sz="2200" b="1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«Это мамочка – моя!»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User\Desktop\День МАТЕРИ ноябрь 2017г\Рисунки мам к 8 марта\IMG_20180717_15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57166"/>
            <a:ext cx="6960000" cy="52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1yn1kh78jj1rr.cloudfront.net/image/preview/rDtN98Qoishumwih/mother-day-background_z1qCQx9u_SB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День МАТЕРИ ноябрь 2017г\DSC06409.JPG"/>
          <p:cNvPicPr>
            <a:picLocks noChangeAspect="1" noChangeArrowheads="1"/>
          </p:cNvPicPr>
          <p:nvPr/>
        </p:nvPicPr>
        <p:blipFill>
          <a:blip r:embed="rId3" cstate="print"/>
          <a:srcRect l="16368" t="11906" r="1788"/>
          <a:stretch>
            <a:fillRect/>
          </a:stretch>
        </p:blipFill>
        <p:spPr bwMode="auto">
          <a:xfrm rot="20902710">
            <a:off x="589930" y="2610396"/>
            <a:ext cx="4281721" cy="345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357166"/>
          <a:ext cx="3929090" cy="2103120"/>
        </p:xfrm>
        <a:graphic>
          <a:graphicData uri="http://schemas.openxmlformats.org/drawingml/2006/table">
            <a:tbl>
              <a:tblPr/>
              <a:tblGrid>
                <a:gridCol w="3929090"/>
              </a:tblGrid>
              <a:tr h="393539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solidFill>
                            <a:srgbClr val="7030A0"/>
                          </a:solidFill>
                        </a:rPr>
                        <a:t>Солнышко</a:t>
                      </a:r>
                      <a:r>
                        <a:rPr lang="ru-RU" sz="4400" b="1" baseline="0" dirty="0" smtClean="0">
                          <a:solidFill>
                            <a:srgbClr val="7030A0"/>
                          </a:solidFill>
                        </a:rPr>
                        <a:t> для любимых мамочек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9" name="Picture 5" descr="C:\Users\User\Desktop\День МАТЕРИ ноябрь 2017г\Новая папка\DSC06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84088">
            <a:off x="4297839" y="648421"/>
            <a:ext cx="4416690" cy="33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654</Words>
  <Application>Microsoft Office PowerPoint</Application>
  <PresentationFormat>Экран (4:3)</PresentationFormat>
  <Paragraphs>113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56</cp:revision>
  <dcterms:created xsi:type="dcterms:W3CDTF">2018-05-31T06:45:22Z</dcterms:created>
  <dcterms:modified xsi:type="dcterms:W3CDTF">2019-11-24T18:53:24Z</dcterms:modified>
</cp:coreProperties>
</file>